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9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C0539-96B7-487C-AF3E-FFA491AFE0FF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5E6EF-3443-4A8B-B9B1-CFD65C3A7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51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Hello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55E6EF-3443-4A8B-B9B1-CFD65C3A71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7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3E4D3-4421-4D02-AD73-1E14A00A2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CEB5D-E92B-4B48-86B6-7A3FD3AF3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40E9C-9F18-4468-A1E8-2796A9DAB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7CCE1-3D78-40CF-9DDD-D490B628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6C5A4-6AEA-47EB-9487-0E44D291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0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D39ED-78A6-4F46-A85E-F9B6B2C5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C8C8B-7087-479A-98F0-A44013B26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AA815-A73D-4504-B07F-B2341615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04465-1303-4F3C-A48C-2BEF6694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A0C42-2014-465F-B262-0685FF5A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48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16E569-C382-48DA-8CC0-5358226C3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5185C-E24D-4C8C-9962-73CBC778DC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EFB65-E4FC-4A40-9E78-1CD48709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FD3B6-B6AC-471B-A075-1D46EC6D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F308E-EF09-435D-BF80-7E917D88C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57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9DB0-D44A-4955-A009-4AB046C9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1F6D-C444-4D60-8CF2-0FCC061D0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71723-ACFF-4791-A2B3-F599F9CA0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0E33F-E402-404C-AE63-5E99A0C2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AB0C9-E2EA-4878-B2B5-FA59D9D1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33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67E4-7882-4408-A4C4-2B352E61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F3DF5-613A-461B-9491-731C636C9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F8777-7E6B-4BAE-88AF-F88CBE90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5320C-509B-425A-B261-93B2054D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044F7-97F8-4230-B125-3769BA9CB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0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B3D6-D94D-4CB3-B1C0-AABB4115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182B7-8269-4E81-B37B-852DBD4C18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A5263-66B7-4E2D-A8B1-9EBE4AF0F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2199E-7C65-4991-881C-D1B06685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26CB9-2F80-40D6-AEE4-7F69CCD5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07DE7-BBD9-4F84-BD38-95D883AD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5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5CDD-22F1-4690-8F54-229D3F7BF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C93A1-5419-4952-9939-36EC676E1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EB8DB2-F497-41F5-901A-DBD956250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DE4770-02F9-438A-AD24-CDDACE87A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2FF928-998D-4A10-A311-2B7D49E7B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41ADF-BDFC-4D92-97F7-076DB6A3B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13F50-8350-46AE-A1FA-CEF663A4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56AC1F-D115-4161-9C1B-69D5912D1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12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4099-962C-48A8-9BA7-7352A50E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893BA-A890-4387-B9AD-366510DB3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30F92-C552-4201-829A-F59E3FCE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F0937-E005-4BC9-98FE-88AF1F4C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48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87179-D16C-4A03-8516-6CDBCB28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D10E8-32F7-48F3-89A8-DBEE644A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8F8D8-EC07-49A9-8A7C-708C7DA0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57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C7FA-B753-4221-8230-D5436B623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FA2AB-073C-42DD-83F2-C59D3EA5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6D1F6-9A13-4BD3-AA36-E168CAB2C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D434C-ECAD-4D0F-BDAB-FE59F18CD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76B05-9E09-4423-B0AC-0431009AB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03131-4E9D-4ACB-9E5E-7C7EB2B8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23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D2224-6BDE-46F4-BE5F-4F08F146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9F6D58-213A-4551-9107-ACDB379AF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4F30E-3314-4F33-A4D3-59CFD4072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79033-39A6-4309-9A08-B0CAEFF8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7C259-A87F-4A0D-A036-11097383E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0715D-97F9-4ECE-BB46-74600BC8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FAF8BF-32F1-4756-B3B2-D37AD124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DC9D6-7F9B-4D9B-BD9E-1FAA8E910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F8DE-2223-463E-A6A7-7E8BDC6F8C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14CFF-20F7-4D13-96A7-DCCDFF0F142D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6680-0F5D-4D60-8C19-1C3C120E7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E8AA3-2751-4E70-AFA8-16194093D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B7C9-F60A-4FFC-8D6F-EB03525AC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49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908579E-DA9E-4008-B0D5-AE92DD41DC69}"/>
              </a:ext>
            </a:extLst>
          </p:cNvPr>
          <p:cNvCxnSpPr>
            <a:cxnSpLocks/>
          </p:cNvCxnSpPr>
          <p:nvPr/>
        </p:nvCxnSpPr>
        <p:spPr>
          <a:xfrm flipV="1">
            <a:off x="2350161" y="3775675"/>
            <a:ext cx="2431403" cy="183980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28A7EF-2500-4CF7-9678-E534C23267F6}"/>
              </a:ext>
            </a:extLst>
          </p:cNvPr>
          <p:cNvCxnSpPr>
            <a:cxnSpLocks/>
          </p:cNvCxnSpPr>
          <p:nvPr/>
        </p:nvCxnSpPr>
        <p:spPr>
          <a:xfrm>
            <a:off x="2350162" y="3429000"/>
            <a:ext cx="2431402" cy="171593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C6D3A2-F135-49B0-9991-FF149A659EC3}"/>
              </a:ext>
            </a:extLst>
          </p:cNvPr>
          <p:cNvSpPr/>
          <p:nvPr/>
        </p:nvSpPr>
        <p:spPr>
          <a:xfrm>
            <a:off x="2547100" y="3588705"/>
            <a:ext cx="1975106" cy="2686529"/>
          </a:xfrm>
          <a:prstGeom prst="roundRect">
            <a:avLst/>
          </a:prstGeom>
          <a:gradFill flip="none" rotWithShape="1">
            <a:gsLst>
              <a:gs pos="50000">
                <a:srgbClr val="FFFF00">
                  <a:tint val="44500"/>
                  <a:satMod val="160000"/>
                  <a:alpha val="88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Person Factors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B3B19F5-467F-41E6-97A9-26D5AA6D81D6}"/>
              </a:ext>
            </a:extLst>
          </p:cNvPr>
          <p:cNvSpPr/>
          <p:nvPr/>
        </p:nvSpPr>
        <p:spPr>
          <a:xfrm>
            <a:off x="172285" y="2110903"/>
            <a:ext cx="2040817" cy="205574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Technology and Tools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6D02D24-968F-46C0-89BD-61141F5ACE92}"/>
              </a:ext>
            </a:extLst>
          </p:cNvPr>
          <p:cNvSpPr/>
          <p:nvPr/>
        </p:nvSpPr>
        <p:spPr>
          <a:xfrm>
            <a:off x="172284" y="4657168"/>
            <a:ext cx="2040817" cy="205574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Job Tasks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ED9B677-E3C1-4422-977E-3FBFB70D821C}"/>
              </a:ext>
            </a:extLst>
          </p:cNvPr>
          <p:cNvSpPr/>
          <p:nvPr/>
        </p:nvSpPr>
        <p:spPr>
          <a:xfrm>
            <a:off x="4857043" y="4587495"/>
            <a:ext cx="2160096" cy="205596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Physical Environment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E2C49A2-CE46-4EB7-917E-604D9344EF55}"/>
              </a:ext>
            </a:extLst>
          </p:cNvPr>
          <p:cNvSpPr/>
          <p:nvPr/>
        </p:nvSpPr>
        <p:spPr>
          <a:xfrm>
            <a:off x="4857883" y="2059404"/>
            <a:ext cx="2061769" cy="2055965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Organisation of Work</a:t>
            </a:r>
          </a:p>
          <a:p>
            <a:pPr algn="ctr"/>
            <a:endParaRPr lang="en-GB" sz="1889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9B816EB-0BC7-4865-90E8-CEEEAFE40583}"/>
              </a:ext>
            </a:extLst>
          </p:cNvPr>
          <p:cNvCxnSpPr>
            <a:cxnSpLocks/>
          </p:cNvCxnSpPr>
          <p:nvPr/>
        </p:nvCxnSpPr>
        <p:spPr>
          <a:xfrm>
            <a:off x="4600764" y="4849533"/>
            <a:ext cx="221484" cy="21451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DEE39BB-2741-4470-9AFD-F8D406B51DB0}"/>
              </a:ext>
            </a:extLst>
          </p:cNvPr>
          <p:cNvCxnSpPr>
            <a:cxnSpLocks/>
          </p:cNvCxnSpPr>
          <p:nvPr/>
        </p:nvCxnSpPr>
        <p:spPr>
          <a:xfrm flipH="1">
            <a:off x="2253785" y="5144937"/>
            <a:ext cx="307630" cy="21815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248425-E93E-4215-BCA4-6AF7D7FBE6D2}"/>
              </a:ext>
            </a:extLst>
          </p:cNvPr>
          <p:cNvCxnSpPr>
            <a:cxnSpLocks/>
          </p:cNvCxnSpPr>
          <p:nvPr/>
        </p:nvCxnSpPr>
        <p:spPr>
          <a:xfrm flipH="1">
            <a:off x="4584703" y="3936043"/>
            <a:ext cx="222788" cy="21098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430A79-B1E7-4B9D-BA48-557609A869D9}"/>
              </a:ext>
            </a:extLst>
          </p:cNvPr>
          <p:cNvCxnSpPr>
            <a:cxnSpLocks/>
          </p:cNvCxnSpPr>
          <p:nvPr/>
        </p:nvCxnSpPr>
        <p:spPr>
          <a:xfrm>
            <a:off x="2245394" y="3780597"/>
            <a:ext cx="261441" cy="20517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F7C333-AE83-4DDE-AAE2-4F64A48D50D2}"/>
              </a:ext>
            </a:extLst>
          </p:cNvPr>
          <p:cNvCxnSpPr>
            <a:cxnSpLocks/>
          </p:cNvCxnSpPr>
          <p:nvPr/>
        </p:nvCxnSpPr>
        <p:spPr>
          <a:xfrm>
            <a:off x="2425486" y="6461034"/>
            <a:ext cx="2095837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35F0445-DC4C-4002-BE3A-B68074E08B86}"/>
              </a:ext>
            </a:extLst>
          </p:cNvPr>
          <p:cNvCxnSpPr>
            <a:cxnSpLocks/>
          </p:cNvCxnSpPr>
          <p:nvPr/>
        </p:nvCxnSpPr>
        <p:spPr>
          <a:xfrm>
            <a:off x="2490507" y="3331063"/>
            <a:ext cx="2160097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6664BC3-255B-42AF-8637-39ACE3EC5A47}"/>
              </a:ext>
            </a:extLst>
          </p:cNvPr>
          <p:cNvCxnSpPr>
            <a:cxnSpLocks/>
          </p:cNvCxnSpPr>
          <p:nvPr/>
        </p:nvCxnSpPr>
        <p:spPr>
          <a:xfrm>
            <a:off x="5846441" y="4166652"/>
            <a:ext cx="0" cy="37144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F12A96C-9B33-4A59-B1B1-38D7B7872398}"/>
              </a:ext>
            </a:extLst>
          </p:cNvPr>
          <p:cNvCxnSpPr>
            <a:cxnSpLocks/>
          </p:cNvCxnSpPr>
          <p:nvPr/>
        </p:nvCxnSpPr>
        <p:spPr>
          <a:xfrm>
            <a:off x="1153825" y="4207126"/>
            <a:ext cx="0" cy="37144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97126EE-6BAA-4E14-82EF-C08AAF607A57}"/>
              </a:ext>
            </a:extLst>
          </p:cNvPr>
          <p:cNvSpPr/>
          <p:nvPr/>
        </p:nvSpPr>
        <p:spPr>
          <a:xfrm>
            <a:off x="9749673" y="1412121"/>
            <a:ext cx="2270044" cy="52759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rgbClr val="7030A0"/>
                </a:solidFill>
              </a:rPr>
              <a:t>Wanted / Unwanted</a:t>
            </a:r>
          </a:p>
          <a:p>
            <a:pPr algn="ctr"/>
            <a:r>
              <a:rPr lang="en-GB" sz="1400" b="1" dirty="0">
                <a:solidFill>
                  <a:srgbClr val="7030A0"/>
                </a:solidFill>
              </a:rPr>
              <a:t>Outcomes 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300" b="1" dirty="0">
                <a:solidFill>
                  <a:schemeClr val="tx1"/>
                </a:solidFill>
              </a:rPr>
              <a:t>System Performance: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300" b="1" dirty="0">
                <a:solidFill>
                  <a:schemeClr val="tx1"/>
                </a:solidFill>
              </a:rPr>
              <a:t>Human Wellbeing: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82F45F6-0EEA-4366-85B8-C00F9EBD5660}"/>
              </a:ext>
            </a:extLst>
          </p:cNvPr>
          <p:cNvSpPr/>
          <p:nvPr/>
        </p:nvSpPr>
        <p:spPr>
          <a:xfrm>
            <a:off x="2490507" y="1412120"/>
            <a:ext cx="2040814" cy="1656640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External Influences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5387737-D581-4DC9-A099-9BECA846B9DB}"/>
              </a:ext>
            </a:extLst>
          </p:cNvPr>
          <p:cNvCxnSpPr>
            <a:cxnSpLocks/>
          </p:cNvCxnSpPr>
          <p:nvPr/>
        </p:nvCxnSpPr>
        <p:spPr>
          <a:xfrm flipH="1">
            <a:off x="2213101" y="1848424"/>
            <a:ext cx="222788" cy="21098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AAB4EC0-D767-4D68-B3B3-32C5F720ED7F}"/>
              </a:ext>
            </a:extLst>
          </p:cNvPr>
          <p:cNvCxnSpPr>
            <a:cxnSpLocks/>
          </p:cNvCxnSpPr>
          <p:nvPr/>
        </p:nvCxnSpPr>
        <p:spPr>
          <a:xfrm>
            <a:off x="4618392" y="1809669"/>
            <a:ext cx="261441" cy="20517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1B7175-C8A8-438C-B599-489DE2B41FD2}"/>
              </a:ext>
            </a:extLst>
          </p:cNvPr>
          <p:cNvCxnSpPr>
            <a:cxnSpLocks/>
          </p:cNvCxnSpPr>
          <p:nvPr/>
        </p:nvCxnSpPr>
        <p:spPr>
          <a:xfrm>
            <a:off x="3473404" y="3113889"/>
            <a:ext cx="0" cy="43434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637AA2CB-2D5D-4261-B6AB-922776A01AF3}"/>
              </a:ext>
            </a:extLst>
          </p:cNvPr>
          <p:cNvSpPr/>
          <p:nvPr/>
        </p:nvSpPr>
        <p:spPr>
          <a:xfrm>
            <a:off x="7312169" y="1430411"/>
            <a:ext cx="2318219" cy="53007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b="1" dirty="0">
                <a:solidFill>
                  <a:srgbClr val="7030A0"/>
                </a:solidFill>
              </a:rPr>
              <a:t>Care and Other Work Processes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6C960-9391-497A-B98E-8CF6D4F124B7}"/>
              </a:ext>
            </a:extLst>
          </p:cNvPr>
          <p:cNvSpPr txBox="1"/>
          <p:nvPr/>
        </p:nvSpPr>
        <p:spPr>
          <a:xfrm>
            <a:off x="226080" y="860694"/>
            <a:ext cx="6728503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Work System Design Issues </a:t>
            </a:r>
            <a:r>
              <a:rPr lang="en-GB" sz="1200" b="1" dirty="0">
                <a:solidFill>
                  <a:schemeClr val="bg1"/>
                </a:solidFill>
              </a:rPr>
              <a:t>(e.g. Facilitators or Barriers)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BF9A40-627E-49D3-BC9D-AFC7817D7D88}"/>
              </a:ext>
            </a:extLst>
          </p:cNvPr>
          <p:cNvSpPr txBox="1"/>
          <p:nvPr/>
        </p:nvSpPr>
        <p:spPr>
          <a:xfrm>
            <a:off x="7365963" y="860694"/>
            <a:ext cx="226442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Care Process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7B045C-3007-4BD7-86B1-DFE71C70E71A}"/>
              </a:ext>
            </a:extLst>
          </p:cNvPr>
          <p:cNvSpPr txBox="1"/>
          <p:nvPr/>
        </p:nvSpPr>
        <p:spPr>
          <a:xfrm>
            <a:off x="9872871" y="848267"/>
            <a:ext cx="209305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Outcomes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F994440-F512-466E-9E11-8D6B0B415BF9}"/>
              </a:ext>
            </a:extLst>
          </p:cNvPr>
          <p:cNvCxnSpPr>
            <a:cxnSpLocks/>
          </p:cNvCxnSpPr>
          <p:nvPr/>
        </p:nvCxnSpPr>
        <p:spPr>
          <a:xfrm>
            <a:off x="9116704" y="4338510"/>
            <a:ext cx="1087470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itle 1">
            <a:extLst>
              <a:ext uri="{FF2B5EF4-FFF2-40B4-BE49-F238E27FC236}">
                <a16:creationId xmlns:a16="http://schemas.microsoft.com/office/drawing/2014/main" id="{765EF7CC-0A1E-42B5-8831-94FEED43AD3C}"/>
              </a:ext>
            </a:extLst>
          </p:cNvPr>
          <p:cNvSpPr txBox="1">
            <a:spLocks/>
          </p:cNvSpPr>
          <p:nvPr/>
        </p:nvSpPr>
        <p:spPr>
          <a:xfrm>
            <a:off x="172283" y="136775"/>
            <a:ext cx="11793293" cy="52353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spc="300" dirty="0">
                <a:solidFill>
                  <a:srgbClr val="99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Care System Analysis Tool (CSAT) </a:t>
            </a:r>
            <a:br>
              <a:rPr lang="en-GB" sz="3200" b="1" dirty="0">
                <a:solidFill>
                  <a:srgbClr val="993366"/>
                </a:solidFill>
                <a:latin typeface="+mn-lt"/>
              </a:rPr>
            </a:br>
            <a:endParaRPr lang="en-GB" sz="3200" b="1" dirty="0">
              <a:solidFill>
                <a:srgbClr val="993366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366926-5E90-4834-F0D3-E2DDB0852D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10" r="19788"/>
          <a:stretch/>
        </p:blipFill>
        <p:spPr>
          <a:xfrm flipH="1">
            <a:off x="11010900" y="152289"/>
            <a:ext cx="465151" cy="45085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3744880-D9BE-E177-DD5E-8F00C72151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249" y="152288"/>
            <a:ext cx="450850" cy="450850"/>
          </a:xfrm>
          <a:prstGeom prst="rect">
            <a:avLst/>
          </a:prstGeom>
          <a:noFill/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FA96EB-307B-7AE6-8675-90231A5115B9}"/>
              </a:ext>
            </a:extLst>
          </p:cNvPr>
          <p:cNvCxnSpPr>
            <a:cxnSpLocks/>
          </p:cNvCxnSpPr>
          <p:nvPr/>
        </p:nvCxnSpPr>
        <p:spPr>
          <a:xfrm>
            <a:off x="6768434" y="4338510"/>
            <a:ext cx="1087470" cy="0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04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92ABB6-3F2F-4326-A537-CD484C4DBA22}"/>
              </a:ext>
            </a:extLst>
          </p:cNvPr>
          <p:cNvSpPr txBox="1"/>
          <p:nvPr/>
        </p:nvSpPr>
        <p:spPr>
          <a:xfrm>
            <a:off x="2756033" y="643991"/>
            <a:ext cx="2438820" cy="455323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Person Factors</a:t>
            </a:r>
          </a:p>
          <a:p>
            <a:pPr lvl="0" algn="ctr"/>
            <a:r>
              <a:rPr lang="en-GB" sz="1200" dirty="0"/>
              <a:t>e.g. Physical, psychological capabilities, limitations and impacts (frustration, stress, fatigue, burnout, musculoskeletal, satisfaction, enjoyment, experiences, job control); personality or social issues; cognitive ; competence, skills, knowledge, attitudes; risk perception; training issues; personal needs and preferences; psychological safety; performance variability; personal goals; adaptation to work conditions.</a:t>
            </a:r>
          </a:p>
          <a:p>
            <a:pPr lvl="0" algn="ctr"/>
            <a:r>
              <a:rPr lang="en-GB" sz="1200" b="1" dirty="0"/>
              <a:t>Care team </a:t>
            </a:r>
            <a:r>
              <a:rPr lang="en-GB" sz="1200" dirty="0"/>
              <a:t>e.g. roles, support, communication, collaboration, supervision, management, leadership</a:t>
            </a:r>
          </a:p>
          <a:p>
            <a:pPr lvl="0" algn="ctr"/>
            <a:r>
              <a:rPr lang="en-GB" sz="1200" b="1" dirty="0"/>
              <a:t>Patient/client </a:t>
            </a:r>
            <a:r>
              <a:rPr lang="en-GB" sz="1200" dirty="0"/>
              <a:t>e.g. complexity of clinical condition, physical, social, psychological, relationship factors</a:t>
            </a:r>
          </a:p>
          <a:p>
            <a:pPr lvl="0" algn="ctr"/>
            <a:r>
              <a:rPr lang="en-GB" sz="1200" b="1" dirty="0"/>
              <a:t>Others</a:t>
            </a:r>
            <a:r>
              <a:rPr lang="en-GB" sz="1200" dirty="0"/>
              <a:t> e.g. families and carers, and other health and so</a:t>
            </a:r>
            <a:r>
              <a:rPr lang="en-GB" sz="1056" dirty="0"/>
              <a:t>cial services colleagues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BF1116-1F66-407D-ACDA-A9906D5D44FA}"/>
              </a:ext>
            </a:extLst>
          </p:cNvPr>
          <p:cNvSpPr txBox="1"/>
          <p:nvPr/>
        </p:nvSpPr>
        <p:spPr>
          <a:xfrm>
            <a:off x="5289316" y="656534"/>
            <a:ext cx="2318858" cy="23237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/>
              <a:t>Task Factors</a:t>
            </a:r>
          </a:p>
          <a:p>
            <a:pPr algn="ctr"/>
            <a:r>
              <a:rPr lang="en-GB" sz="1200" dirty="0"/>
              <a:t>Specific actions within larger work processes, includes task attributes such as: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level of task difficulty /complexity;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time taken;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hazardous nature;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variety of tasks;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sequencing of tasks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workload, time pressure, cognitive load,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F28833-89C0-47DA-B915-D5C4804CE93B}"/>
              </a:ext>
            </a:extLst>
          </p:cNvPr>
          <p:cNvSpPr txBox="1"/>
          <p:nvPr/>
        </p:nvSpPr>
        <p:spPr>
          <a:xfrm>
            <a:off x="2756032" y="5260411"/>
            <a:ext cx="2438820" cy="1585049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/>
              <a:t>Tools &amp; Technology</a:t>
            </a:r>
          </a:p>
          <a:p>
            <a:pPr algn="ctr"/>
            <a:r>
              <a:rPr lang="en-GB" sz="1200" dirty="0"/>
              <a:t>e.g. design interaction and device usability issues; familiarity; positioning, accessibility; availability; access; mobility; operational /calibrated /maintained; device usability; various IT design issues.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C6BE84-1D45-4D57-A9DD-CE91249570A5}"/>
              </a:ext>
            </a:extLst>
          </p:cNvPr>
          <p:cNvSpPr txBox="1"/>
          <p:nvPr/>
        </p:nvSpPr>
        <p:spPr>
          <a:xfrm>
            <a:off x="5273003" y="3124559"/>
            <a:ext cx="2318859" cy="17851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Physical Environment</a:t>
            </a:r>
          </a:p>
          <a:p>
            <a:pPr algn="ctr"/>
            <a:r>
              <a:rPr lang="en-GB" sz="1200" dirty="0"/>
              <a:t>e.g. Layout; noise; lighting; vibration; temperature; humidity and air quality; design of immediate workspace or physical environment layout; location; size; clutter; cleanliness; standardisation, aesthetics; crowding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4B6EAB-D4AD-4E48-8EFC-DEDE6AE2C40F}"/>
              </a:ext>
            </a:extLst>
          </p:cNvPr>
          <p:cNvSpPr txBox="1"/>
          <p:nvPr/>
        </p:nvSpPr>
        <p:spPr>
          <a:xfrm>
            <a:off x="7702637" y="956922"/>
            <a:ext cx="2316006" cy="5509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Organisation of Work Factor</a:t>
            </a:r>
            <a:r>
              <a:rPr lang="en-GB" sz="1300" b="1" dirty="0"/>
              <a:t>s</a:t>
            </a:r>
          </a:p>
          <a:p>
            <a:pPr lvl="0" algn="ctr"/>
            <a:r>
              <a:rPr lang="en-GB" sz="1056" dirty="0"/>
              <a:t>e</a:t>
            </a:r>
            <a:r>
              <a:rPr lang="en-GB" sz="1200" dirty="0"/>
              <a:t>.g. Structures external to a person (but often put in place by people) that organise time, space, resources, and activity.</a:t>
            </a:r>
          </a:p>
          <a:p>
            <a:pPr lvl="0" algn="ctr"/>
            <a:r>
              <a:rPr lang="en-GB" sz="1200" dirty="0"/>
              <a:t> </a:t>
            </a:r>
          </a:p>
          <a:p>
            <a:pPr lvl="0" algn="ctr"/>
            <a:r>
              <a:rPr lang="en-GB" sz="1200" b="1" dirty="0"/>
              <a:t>Within institutions: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Work schedules/staffing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Workload assignment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Management and incentive systems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Organisational / safety culture (values, commitment, transparency)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Training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Policies/procedures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Resource availability and recruitment </a:t>
            </a:r>
          </a:p>
          <a:p>
            <a:pPr lvl="0" algn="ctr"/>
            <a:r>
              <a:rPr lang="en-GB" sz="1200" b="1" dirty="0"/>
              <a:t>In other settings: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Communication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Infrastructure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Living arrangements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Family roles and responsibilities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Work and life schedules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/>
              <a:t>Financial and health-related resources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64557-27D3-4DAD-883A-7B74CF5F891A}"/>
              </a:ext>
            </a:extLst>
          </p:cNvPr>
          <p:cNvSpPr txBox="1"/>
          <p:nvPr/>
        </p:nvSpPr>
        <p:spPr>
          <a:xfrm>
            <a:off x="5273005" y="5053976"/>
            <a:ext cx="2318857" cy="17851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External Influence</a:t>
            </a:r>
            <a:r>
              <a:rPr lang="en-GB" sz="1200" b="1" dirty="0"/>
              <a:t>s</a:t>
            </a:r>
          </a:p>
          <a:p>
            <a:pPr algn="ctr"/>
            <a:r>
              <a:rPr lang="en-GB" sz="1200" dirty="0"/>
              <a:t>e.g. Societal, government, cultural, accreditation and regulatory influences e.g. funding, national policies and targets, professional bodies, regulatory demands, legislation and legal influences, other risks and influences</a:t>
            </a:r>
            <a:endParaRPr lang="en-GB" sz="13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AA7AEF-FA12-4FBE-835B-0EF62F88E482}"/>
              </a:ext>
            </a:extLst>
          </p:cNvPr>
          <p:cNvSpPr txBox="1"/>
          <p:nvPr/>
        </p:nvSpPr>
        <p:spPr>
          <a:xfrm>
            <a:off x="10267587" y="1554309"/>
            <a:ext cx="1736518" cy="16004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Outcomes –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System Performance</a:t>
            </a:r>
          </a:p>
          <a:p>
            <a:pPr algn="ctr"/>
            <a:r>
              <a:rPr lang="en-GB" sz="1400" dirty="0"/>
              <a:t>e.g. Safety; productivity; resilience; efficiency; effectiveness; care quality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90846E-2C92-4513-BFFE-084420747D9F}"/>
              </a:ext>
            </a:extLst>
          </p:cNvPr>
          <p:cNvSpPr txBox="1"/>
          <p:nvPr/>
        </p:nvSpPr>
        <p:spPr>
          <a:xfrm>
            <a:off x="10285151" y="3422416"/>
            <a:ext cx="1739373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</a:rPr>
              <a:t>Outcomes – 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</a:rPr>
              <a:t>Human Wellbeing</a:t>
            </a:r>
          </a:p>
          <a:p>
            <a:pPr algn="ctr"/>
            <a:r>
              <a:rPr lang="en-GB" sz="1400" dirty="0"/>
              <a:t>e.g. Health and safety; patient satisfaction and experience; enjoyment; staff turnover; staff welfare; job satisfaction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456EAC-6A30-4275-AFA6-60D8C42ED774}"/>
              </a:ext>
            </a:extLst>
          </p:cNvPr>
          <p:cNvSpPr txBox="1"/>
          <p:nvPr/>
        </p:nvSpPr>
        <p:spPr>
          <a:xfrm>
            <a:off x="2756032" y="163645"/>
            <a:ext cx="7262611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Examples of Interacting System Elements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49ADF-3EF5-46B2-8BCC-DB20448D7EA1}"/>
              </a:ext>
            </a:extLst>
          </p:cNvPr>
          <p:cNvSpPr txBox="1"/>
          <p:nvPr/>
        </p:nvSpPr>
        <p:spPr>
          <a:xfrm>
            <a:off x="137397" y="3978702"/>
            <a:ext cx="2540482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Guiding Step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9A522D-D5A7-41B5-8E78-A323ED2DED73}"/>
              </a:ext>
            </a:extLst>
          </p:cNvPr>
          <p:cNvSpPr txBox="1"/>
          <p:nvPr/>
        </p:nvSpPr>
        <p:spPr>
          <a:xfrm>
            <a:off x="137397" y="4451091"/>
            <a:ext cx="2540482" cy="230832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GB" sz="1200" b="1" dirty="0"/>
              <a:t>As a team, use the worksheet as a prompt to highlight the system-wide factors that contribute to the issue at hand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b="1" dirty="0"/>
              <a:t>Seek to understand how these factors influence processes and interact to produce outcomes (wanted or unwanted)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b="1" dirty="0"/>
              <a:t>Link this new knowledge to making improvement recommendations </a:t>
            </a:r>
          </a:p>
          <a:p>
            <a:endParaRPr lang="en-GB" sz="1200" b="1" dirty="0">
              <a:solidFill>
                <a:srgbClr val="993366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D7F0EE-0D03-4CCD-A07F-11C8BFED276A}"/>
              </a:ext>
            </a:extLst>
          </p:cNvPr>
          <p:cNvSpPr txBox="1"/>
          <p:nvPr/>
        </p:nvSpPr>
        <p:spPr>
          <a:xfrm>
            <a:off x="137397" y="163645"/>
            <a:ext cx="2540482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CSAT Explained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6E741D-0C9C-4100-98D7-F5CDD6911BAD}"/>
              </a:ext>
            </a:extLst>
          </p:cNvPr>
          <p:cNvSpPr txBox="1"/>
          <p:nvPr/>
        </p:nvSpPr>
        <p:spPr>
          <a:xfrm>
            <a:off x="137397" y="643991"/>
            <a:ext cx="2540482" cy="32316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993366"/>
                </a:solidFill>
              </a:rPr>
              <a:t>The tool is based on the SEIPS (Safety Engineering Initiative for Patient Safety) Framework.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993366"/>
                </a:solidFill>
              </a:rPr>
              <a:t>This is a Human Factors systems approach to understanding care systems, processes and outcomes to inform better design and improvement.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993366"/>
                </a:solidFill>
              </a:rPr>
              <a:t>The Tool can be used by anyone as a general systems analysis and problem-solving tool e.g. safety learning reviews; hazard identification; incident reporting &amp; data collection; simulation design; protocol &amp; checklist development; research design and data analysis.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42C55D-1F87-421F-967E-39EA78E61E96}"/>
              </a:ext>
            </a:extLst>
          </p:cNvPr>
          <p:cNvSpPr txBox="1"/>
          <p:nvPr/>
        </p:nvSpPr>
        <p:spPr>
          <a:xfrm>
            <a:off x="10280101" y="163645"/>
            <a:ext cx="177450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Outcomes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17CB1F-162C-4355-3076-2AEBFA8BE8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10" r="19788"/>
          <a:stretch/>
        </p:blipFill>
        <p:spPr>
          <a:xfrm flipH="1">
            <a:off x="11220449" y="5960146"/>
            <a:ext cx="757499" cy="7342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D0A575-D473-0F1C-148F-1DD59223F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148" y="5936854"/>
            <a:ext cx="757501" cy="7575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039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2AB0DF6A4E2548BF983C57E9E99C13" ma:contentTypeVersion="14" ma:contentTypeDescription="Create a new document." ma:contentTypeScope="" ma:versionID="07bbd39aad95e265ef20aa336779c917">
  <xsd:schema xmlns:xsd="http://www.w3.org/2001/XMLSchema" xmlns:xs="http://www.w3.org/2001/XMLSchema" xmlns:p="http://schemas.microsoft.com/office/2006/metadata/properties" xmlns:ns3="c5e815ac-6ddd-4347-9b04-5112676ee81d" xmlns:ns4="4e8f7c0f-e3c6-488d-868f-616b532a44b8" targetNamespace="http://schemas.microsoft.com/office/2006/metadata/properties" ma:root="true" ma:fieldsID="beac6024cae63aafffeb183bb069e4d2" ns3:_="" ns4:_="">
    <xsd:import namespace="c5e815ac-6ddd-4347-9b04-5112676ee81d"/>
    <xsd:import namespace="4e8f7c0f-e3c6-488d-868f-616b532a44b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e815ac-6ddd-4347-9b04-5112676ee8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f7c0f-e3c6-488d-868f-616b532a4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06CD4F-E271-49EF-B03A-BE5A4C2BB86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523BE05-A4FD-461D-8332-F58CC49C21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6ECD62-6C61-4BF8-9EE9-AF1799133E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e815ac-6ddd-4347-9b04-5112676ee81d"/>
    <ds:schemaRef ds:uri="4e8f7c0f-e3c6-488d-868f-616b532a4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0efe0bd-a030-4bca-809c-b5e6745e499a}" enabled="0" method="" siteId="{10efe0bd-a030-4bca-809c-b5e6745e49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16270</TotalTime>
  <Words>628</Words>
  <Application>Microsoft Office PowerPoint</Application>
  <PresentationFormat>Widescreen</PresentationFormat>
  <Paragraphs>81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Bowie</dc:creator>
  <cp:lastModifiedBy>Laura Urquhart</cp:lastModifiedBy>
  <cp:revision>16</cp:revision>
  <dcterms:created xsi:type="dcterms:W3CDTF">2021-05-15T11:37:48Z</dcterms:created>
  <dcterms:modified xsi:type="dcterms:W3CDTF">2024-08-22T10:28:45Z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0x0101000D2AB0DF6A4E2548BF983C57E9E99C13</vt:lpwstr>
  </property>
</Properties>
</file>